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65" r:id="rId5"/>
    <p:sldId id="266" r:id="rId6"/>
    <p:sldId id="268" r:id="rId7"/>
    <p:sldId id="269" r:id="rId8"/>
    <p:sldId id="264" r:id="rId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1498" y="72"/>
      </p:cViewPr>
      <p:guideLst>
        <p:guide orient="horz" pos="2160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D3093-BEBE-1342-BA5A-9302A10C9F84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/>
              <a:t>東京女子医科大学</a:t>
            </a:r>
            <a:endParaRPr kumimoji="1" lang="en-US" altLang="ja-JP" dirty="0"/>
          </a:p>
          <a:p>
            <a:r>
              <a:rPr kumimoji="1" lang="ja-JP" altLang="en-US" dirty="0"/>
              <a:t>心臓血管外科</a:t>
            </a:r>
          </a:p>
        </p:txBody>
      </p:sp>
    </p:spTree>
    <p:extLst>
      <p:ext uri="{BB962C8B-B14F-4D97-AF65-F5344CB8AC3E}">
        <p14:creationId xmlns:p14="http://schemas.microsoft.com/office/powerpoint/2010/main" val="42294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D3093-BEBE-1342-BA5A-9302A10C9F84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756221" y="6348377"/>
            <a:ext cx="1450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ja-JP" altLang="en-US" dirty="0"/>
              <a:t>東京女子医科大学</a:t>
            </a:r>
            <a:endParaRPr lang="en-US" altLang="ja-JP" dirty="0"/>
          </a:p>
          <a:p>
            <a:r>
              <a:rPr lang="ja-JP" altLang="en-US" dirty="0"/>
              <a:t>心臓血管外科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3648450" y="6348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61509284"/>
              </p:ext>
            </p:extLst>
          </p:nvPr>
        </p:nvGraphicFramePr>
        <p:xfrm>
          <a:off x="8293879" y="6126163"/>
          <a:ext cx="764171" cy="67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" r:id="rId4" imgW="4866926" imgH="4307801" progId="">
                  <p:embed/>
                </p:oleObj>
              </mc:Choice>
              <mc:Fallback>
                <p:oleObj name="Image" r:id="rId4" imgW="4866926" imgH="43078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3879" y="6126163"/>
                        <a:ext cx="764171" cy="673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33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843004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A</a:t>
            </a:r>
            <a:r>
              <a:rPr lang="en-US" dirty="0"/>
              <a:t>ortic Valve Replacement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27730" y="4622959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Tokyo Women’s Medical University</a:t>
            </a:r>
          </a:p>
          <a:p>
            <a:r>
              <a:rPr lang="en-US" sz="2400" dirty="0"/>
              <a:t>Cardiovascular Surgery Department</a:t>
            </a:r>
            <a:endParaRPr lang="en-US" altLang="ja-JP" sz="2400" dirty="0"/>
          </a:p>
          <a:p>
            <a:r>
              <a:rPr lang="en-US" altLang="ja-JP" sz="2400" dirty="0"/>
              <a:t>Hiroyuki </a:t>
            </a:r>
            <a:r>
              <a:rPr lang="en-US" altLang="ja-JP" sz="2400" dirty="0" err="1"/>
              <a:t>Tsukui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8690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93738" y="201775"/>
            <a:ext cx="7772400" cy="614323"/>
          </a:xfrm>
        </p:spPr>
        <p:txBody>
          <a:bodyPr>
            <a:normAutofit fontScale="90000"/>
          </a:bodyPr>
          <a:lstStyle/>
          <a:p>
            <a:r>
              <a:rPr lang="en-US" dirty="0"/>
              <a:t>Aortic Valve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379538" y="5270834"/>
            <a:ext cx="6400800" cy="1410369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altLang="ja-JP" dirty="0"/>
              <a:t>A valve between the left ventricle and the aorta</a:t>
            </a:r>
            <a:endParaRPr lang="en-US" altLang="ja-JP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altLang="ja-JP" dirty="0"/>
              <a:t>It has a role to flow the blood in one direction</a:t>
            </a:r>
            <a:endParaRPr lang="en-US" altLang="ja-JP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altLang="ja-JP" dirty="0"/>
              <a:t>A normal aortic valve has the size of 2-3 square centimeters when open.</a:t>
            </a:r>
            <a:endParaRPr kumimoji="1" lang="ja-JP" altLang="en-US" baseline="30000" dirty="0">
              <a:solidFill>
                <a:srgbClr val="000000"/>
              </a:solidFill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2218740" y="877888"/>
            <a:ext cx="4333875" cy="4333875"/>
            <a:chOff x="2605088" y="1162050"/>
            <a:chExt cx="4913312" cy="5365750"/>
          </a:xfrm>
        </p:grpSpPr>
        <p:pic>
          <p:nvPicPr>
            <p:cNvPr id="7" name="Picture 32" descr="C:\Documents and Settings\山内　善行\My Documents\Dropbox\素材集\カテーテル\0507\心臓圧力血行-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05088" y="1162050"/>
              <a:ext cx="4913312" cy="536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4770438" y="1874422"/>
              <a:ext cx="1066800" cy="36754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lIns="80632" tIns="40316" rIns="80632" bIns="40316" anchor="ctr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rgbClr val="000000"/>
                  </a:solidFill>
                  <a:ea typeface="メイリオ" pitchFamily="50" charset="-128"/>
                  <a:cs typeface="メイリオ" pitchFamily="50" charset="-128"/>
                </a:rPr>
                <a:t>Aorta</a:t>
              </a:r>
            </a:p>
          </p:txBody>
        </p:sp>
        <p:sp>
          <p:nvSpPr>
            <p:cNvPr id="13" name="Rectangle 11"/>
            <p:cNvSpPr>
              <a:spLocks/>
            </p:cNvSpPr>
            <p:nvPr/>
          </p:nvSpPr>
          <p:spPr bwMode="auto">
            <a:xfrm>
              <a:off x="5126158" y="2546470"/>
              <a:ext cx="1093717" cy="63428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square" lIns="80632" tIns="40316" rIns="80632" bIns="40316" anchor="ctr">
              <a:spAutoFit/>
            </a:bodyPr>
            <a:lstStyle/>
            <a:p>
              <a:pPr algn="ctr"/>
              <a:r>
                <a:rPr lang="en-US" sz="1400" dirty="0"/>
                <a:t>Pulmonary Artery</a:t>
              </a:r>
              <a:endParaRPr lang="en-US" altLang="ja-JP" sz="1400" dirty="0">
                <a:solidFill>
                  <a:srgbClr val="0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4" name="Rectangle 11"/>
            <p:cNvSpPr>
              <a:spLocks/>
            </p:cNvSpPr>
            <p:nvPr/>
          </p:nvSpPr>
          <p:spPr bwMode="auto">
            <a:xfrm>
              <a:off x="5999163" y="4582677"/>
              <a:ext cx="939799" cy="63428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lIns="80632" tIns="40316" rIns="80632" bIns="40316" anchor="ctr">
              <a:spAutoFit/>
            </a:bodyPr>
            <a:lstStyle/>
            <a:p>
              <a:pPr algn="ctr"/>
              <a:r>
                <a:rPr lang="en-US" sz="1400" dirty="0"/>
                <a:t>Left Ventricle</a:t>
              </a:r>
              <a:endParaRPr lang="en-US" altLang="ja-JP" sz="1400" dirty="0">
                <a:solidFill>
                  <a:srgbClr val="0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4459288" y="5030351"/>
              <a:ext cx="938212" cy="63428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lIns="80632" tIns="40316" rIns="80632" bIns="40316" anchor="ctr">
              <a:spAutoFit/>
            </a:bodyPr>
            <a:lstStyle/>
            <a:p>
              <a:pPr algn="ctr"/>
              <a:r>
                <a:rPr lang="en-US" sz="1400" dirty="0"/>
                <a:t>Right Ventricle</a:t>
              </a:r>
              <a:endParaRPr lang="en-US" altLang="ja-JP" sz="1400" dirty="0">
                <a:solidFill>
                  <a:srgbClr val="0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6" name="Rectangle 11"/>
            <p:cNvSpPr>
              <a:spLocks/>
            </p:cNvSpPr>
            <p:nvPr/>
          </p:nvSpPr>
          <p:spPr bwMode="auto">
            <a:xfrm>
              <a:off x="5767387" y="3128527"/>
              <a:ext cx="1065212" cy="63428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lIns="80632" tIns="40316" rIns="80632" bIns="40316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ea typeface="メイリオ" pitchFamily="50" charset="-128"/>
                </a:rPr>
                <a:t>L</a:t>
              </a:r>
              <a:r>
                <a:rPr lang="en-US" sz="1400" dirty="0"/>
                <a:t>eft Atrium</a:t>
              </a:r>
              <a:endParaRPr lang="en-US" altLang="ja-JP" sz="1400" dirty="0">
                <a:solidFill>
                  <a:srgbClr val="000000"/>
                </a:solidFill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3482975" y="3750827"/>
              <a:ext cx="1065213" cy="63428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lIns="80632" tIns="40316" rIns="80632" bIns="40316" anchor="ctr">
              <a:spAutoFit/>
            </a:bodyPr>
            <a:lstStyle/>
            <a:p>
              <a:pPr algn="ctr"/>
              <a:r>
                <a:rPr lang="en-US" sz="1400" dirty="0"/>
                <a:t>Right Atrium</a:t>
              </a:r>
              <a:endParaRPr lang="en-US" altLang="ja-JP" sz="1400" dirty="0">
                <a:solidFill>
                  <a:srgbClr val="00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7" name="円/楕円 26"/>
          <p:cNvSpPr/>
          <p:nvPr/>
        </p:nvSpPr>
        <p:spPr>
          <a:xfrm>
            <a:off x="4360194" y="2685628"/>
            <a:ext cx="914400" cy="9144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873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93738" y="460439"/>
            <a:ext cx="7772400" cy="822930"/>
          </a:xfrm>
        </p:spPr>
        <p:txBody>
          <a:bodyPr/>
          <a:lstStyle/>
          <a:p>
            <a:r>
              <a:rPr lang="en-US" dirty="0"/>
              <a:t>Aortic Valve Stenosis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621631" y="4871453"/>
            <a:ext cx="3797300" cy="6069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Normal </a:t>
            </a:r>
            <a:r>
              <a:rPr lang="en-US" dirty="0"/>
              <a:t>aortic valve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04" y="1974516"/>
            <a:ext cx="4225851" cy="24892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1" y="1974516"/>
            <a:ext cx="3797300" cy="2489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508108" y="4818679"/>
            <a:ext cx="45753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/>
              <a:t>Aortic valve stenosis</a:t>
            </a:r>
          </a:p>
          <a:p>
            <a:pPr algn="ctr"/>
            <a:r>
              <a:rPr lang="en-US" altLang="ja-JP" sz="3200" dirty="0"/>
              <a:t>Calcification is prominent</a:t>
            </a:r>
          </a:p>
        </p:txBody>
      </p:sp>
    </p:spTree>
    <p:extLst>
      <p:ext uri="{BB962C8B-B14F-4D97-AF65-F5344CB8AC3E}">
        <p14:creationId xmlns:p14="http://schemas.microsoft.com/office/powerpoint/2010/main" val="236113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93738" y="313087"/>
            <a:ext cx="7772400" cy="1041148"/>
          </a:xfrm>
        </p:spPr>
        <p:txBody>
          <a:bodyPr>
            <a:normAutofit fontScale="90000"/>
          </a:bodyPr>
          <a:lstStyle/>
          <a:p>
            <a:r>
              <a:rPr lang="en-US" dirty="0"/>
              <a:t>Natural Prognosis of Patients with Aortic Valve Stenosis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47101" y="1816256"/>
            <a:ext cx="4732273" cy="416957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kumimoji="1" lang="ja-JP" altLang="en-US" sz="4000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842461" y="1617579"/>
            <a:ext cx="7305592" cy="4565315"/>
            <a:chOff x="842461" y="1617579"/>
            <a:chExt cx="7305592" cy="4565315"/>
          </a:xfrm>
        </p:grpSpPr>
        <p:pic>
          <p:nvPicPr>
            <p:cNvPr id="4" name="図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2461" y="1669203"/>
              <a:ext cx="7305592" cy="451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正方形/長方形 4"/>
            <p:cNvSpPr/>
            <p:nvPr/>
          </p:nvSpPr>
          <p:spPr>
            <a:xfrm>
              <a:off x="3562684" y="1617579"/>
              <a:ext cx="1497263" cy="30747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D63D3E8-80CC-4550-8549-E9B45C66AC61}"/>
              </a:ext>
            </a:extLst>
          </p:cNvPr>
          <p:cNvSpPr txBox="1"/>
          <p:nvPr/>
        </p:nvSpPr>
        <p:spPr>
          <a:xfrm>
            <a:off x="2187018" y="2866297"/>
            <a:ext cx="2045616" cy="738664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Asymptomatic period</a:t>
            </a:r>
            <a:br>
              <a:rPr lang="en-US" sz="1400" dirty="0"/>
            </a:br>
            <a:r>
              <a:rPr lang="en-US" sz="1400" dirty="0"/>
              <a:t>(Progression of stenosis, Myocardial overload)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F0D44-9A42-4F16-8F65-67C3D99337FC}"/>
              </a:ext>
            </a:extLst>
          </p:cNvPr>
          <p:cNvSpPr txBox="1"/>
          <p:nvPr/>
        </p:nvSpPr>
        <p:spPr>
          <a:xfrm>
            <a:off x="4136120" y="2098520"/>
            <a:ext cx="1847654" cy="52322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Appearance of severe subjective symptoms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5A32F-C676-4265-B080-566FB91E346E}"/>
              </a:ext>
            </a:extLst>
          </p:cNvPr>
          <p:cNvSpPr txBox="1"/>
          <p:nvPr/>
        </p:nvSpPr>
        <p:spPr>
          <a:xfrm>
            <a:off x="4062879" y="5879797"/>
            <a:ext cx="9970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Age (years)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D2321-2F06-4BDD-B503-1D77607625FA}"/>
              </a:ext>
            </a:extLst>
          </p:cNvPr>
          <p:cNvSpPr txBox="1"/>
          <p:nvPr/>
        </p:nvSpPr>
        <p:spPr>
          <a:xfrm>
            <a:off x="5566060" y="4798242"/>
            <a:ext cx="184765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Average age of death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46EB0-10E5-4BC2-BD2A-56CD36D2E1BF}"/>
              </a:ext>
            </a:extLst>
          </p:cNvPr>
          <p:cNvSpPr txBox="1"/>
          <p:nvPr/>
        </p:nvSpPr>
        <p:spPr>
          <a:xfrm>
            <a:off x="910216" y="3235629"/>
            <a:ext cx="400110" cy="1273554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sz="1400" dirty="0"/>
              <a:t>Survival rate (%)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42F14-9F10-42AB-A058-501395DD6F68}"/>
              </a:ext>
            </a:extLst>
          </p:cNvPr>
          <p:cNvSpPr txBox="1"/>
          <p:nvPr/>
        </p:nvSpPr>
        <p:spPr>
          <a:xfrm>
            <a:off x="6043198" y="2772057"/>
            <a:ext cx="691215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Angina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2019F-F175-400D-B602-6888889C8928}"/>
              </a:ext>
            </a:extLst>
          </p:cNvPr>
          <p:cNvSpPr txBox="1"/>
          <p:nvPr/>
        </p:nvSpPr>
        <p:spPr>
          <a:xfrm>
            <a:off x="6547093" y="3003315"/>
            <a:ext cx="54684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Faint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DDFA2D-7AB2-48AE-8B4A-DDC7D127CF60}"/>
              </a:ext>
            </a:extLst>
          </p:cNvPr>
          <p:cNvSpPr txBox="1"/>
          <p:nvPr/>
        </p:nvSpPr>
        <p:spPr>
          <a:xfrm>
            <a:off x="6904557" y="3220810"/>
            <a:ext cx="71643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Heart</a:t>
            </a:r>
          </a:p>
          <a:p>
            <a:r>
              <a:rPr lang="en-US" sz="1400" dirty="0"/>
              <a:t>failure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8E8E08-7743-4675-8948-BF489E01C2C9}"/>
              </a:ext>
            </a:extLst>
          </p:cNvPr>
          <p:cNvSpPr txBox="1"/>
          <p:nvPr/>
        </p:nvSpPr>
        <p:spPr>
          <a:xfrm>
            <a:off x="5802806" y="3972695"/>
            <a:ext cx="137415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Average survival</a:t>
            </a:r>
          </a:p>
          <a:p>
            <a:r>
              <a:rPr lang="en-US" sz="1400" dirty="0"/>
              <a:t>period (years)</a:t>
            </a:r>
          </a:p>
        </p:txBody>
      </p:sp>
    </p:spTree>
    <p:extLst>
      <p:ext uri="{BB962C8B-B14F-4D97-AF65-F5344CB8AC3E}">
        <p14:creationId xmlns:p14="http://schemas.microsoft.com/office/powerpoint/2010/main" val="333057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4915" y="280363"/>
            <a:ext cx="7772400" cy="795562"/>
          </a:xfrm>
        </p:spPr>
        <p:txBody>
          <a:bodyPr>
            <a:normAutofit/>
          </a:bodyPr>
          <a:lstStyle/>
          <a:p>
            <a:r>
              <a:rPr lang="en-US" dirty="0"/>
              <a:t>Aortic Valve Replacement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34915" y="5279859"/>
            <a:ext cx="7772399" cy="1297778"/>
          </a:xfrm>
        </p:spPr>
        <p:txBody>
          <a:bodyPr>
            <a:noAutofit/>
          </a:bodyPr>
          <a:lstStyle/>
          <a:p>
            <a:pPr algn="l"/>
            <a:r>
              <a:rPr lang="en-US" altLang="ja-JP" dirty="0"/>
              <a:t>Remove the patient’s own valve and implant an artificial valve.</a:t>
            </a:r>
            <a:endParaRPr kumimoji="1" lang="ja-JP" altLang="en-US" dirty="0"/>
          </a:p>
        </p:txBody>
      </p:sp>
      <p:pic>
        <p:nvPicPr>
          <p:cNvPr id="8" name="図 7" descr="Surgery India Pediatric Aortic Valve Replacement, India Aortic Valve Surgery, Surgery India Tou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100" y="1578142"/>
            <a:ext cx="3634373" cy="347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371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>
            <a:spLocks noChangeArrowheads="1"/>
          </p:cNvSpPr>
          <p:nvPr/>
        </p:nvSpPr>
        <p:spPr bwMode="auto">
          <a:xfrm>
            <a:off x="4926346" y="1287297"/>
            <a:ext cx="3829050" cy="1157288"/>
          </a:xfrm>
          <a:prstGeom prst="rect">
            <a:avLst/>
          </a:prstGeom>
          <a:solidFill>
            <a:srgbClr val="CCFFCC"/>
          </a:solidFill>
          <a:ln w="25400">
            <a:noFill/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25000"/>
              </a:srgbClr>
            </a:outerShdw>
          </a:effectLst>
        </p:spPr>
        <p:txBody>
          <a:bodyPr lIns="80632" tIns="40316" rIns="80632" bIns="403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>
              <a:solidFill>
                <a:srgbClr val="FFFFFF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8" name="正方形/長方形 27"/>
          <p:cNvSpPr>
            <a:spLocks noChangeArrowheads="1"/>
          </p:cNvSpPr>
          <p:nvPr/>
        </p:nvSpPr>
        <p:spPr bwMode="auto">
          <a:xfrm>
            <a:off x="1005221" y="1277772"/>
            <a:ext cx="3816350" cy="1155700"/>
          </a:xfrm>
          <a:prstGeom prst="rect">
            <a:avLst/>
          </a:prstGeom>
          <a:solidFill>
            <a:srgbClr val="CDE4FF"/>
          </a:solidFill>
          <a:ln w="25400">
            <a:noFill/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25000"/>
              </a:srgbClr>
            </a:outerShdw>
          </a:effectLst>
        </p:spPr>
        <p:txBody>
          <a:bodyPr lIns="80632" tIns="40316" rIns="80632" bIns="403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>
              <a:solidFill>
                <a:srgbClr val="FFFFFF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3012" name="タイトル 1"/>
          <p:cNvSpPr>
            <a:spLocks noGrp="1"/>
          </p:cNvSpPr>
          <p:nvPr>
            <p:ph type="ctrTitle"/>
          </p:nvPr>
        </p:nvSpPr>
        <p:spPr>
          <a:xfrm>
            <a:off x="304800" y="382588"/>
            <a:ext cx="8374063" cy="6127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200" dirty="0">
                <a:solidFill>
                  <a:srgbClr val="000000"/>
                </a:solidFill>
                <a:latin typeface="+mn-lt"/>
                <a:cs typeface="Arial" charset="0"/>
              </a:rPr>
              <a:t>Types and Characteristics of Artificial Valves</a:t>
            </a:r>
            <a:endParaRPr lang="ja-JP" altLang="en-US" sz="3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9704" name="Rectangle 23"/>
          <p:cNvSpPr>
            <a:spLocks/>
          </p:cNvSpPr>
          <p:nvPr/>
        </p:nvSpPr>
        <p:spPr bwMode="auto">
          <a:xfrm>
            <a:off x="1016333" y="4043197"/>
            <a:ext cx="3802063" cy="1771650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</p:spPr>
        <p:txBody>
          <a:bodyPr wrap="none" lIns="80632" tIns="40316" rIns="80632" bIns="403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9705" name="Rectangle 23"/>
          <p:cNvSpPr>
            <a:spLocks/>
          </p:cNvSpPr>
          <p:nvPr/>
        </p:nvSpPr>
        <p:spPr bwMode="auto">
          <a:xfrm>
            <a:off x="4926346" y="4047959"/>
            <a:ext cx="3852862" cy="1766887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</p:spPr>
        <p:txBody>
          <a:bodyPr wrap="none" lIns="80632" tIns="40316" rIns="80632" bIns="403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9706" name="Rectangle 23"/>
          <p:cNvSpPr>
            <a:spLocks/>
          </p:cNvSpPr>
          <p:nvPr/>
        </p:nvSpPr>
        <p:spPr bwMode="auto">
          <a:xfrm>
            <a:off x="4926346" y="2535072"/>
            <a:ext cx="3852862" cy="1433513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</p:spPr>
        <p:txBody>
          <a:bodyPr wrap="none" lIns="80632" tIns="40316" rIns="80632" bIns="403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9707" name="Rectangle 23"/>
          <p:cNvSpPr>
            <a:spLocks/>
          </p:cNvSpPr>
          <p:nvPr/>
        </p:nvSpPr>
        <p:spPr bwMode="auto">
          <a:xfrm>
            <a:off x="1019508" y="2535072"/>
            <a:ext cx="3802063" cy="1433513"/>
          </a:xfrm>
          <a:prstGeom prst="rect">
            <a:avLst/>
          </a:prstGeom>
          <a:solidFill>
            <a:srgbClr val="D9D9D9"/>
          </a:solidFill>
          <a:ln w="25400">
            <a:noFill/>
            <a:miter lim="800000"/>
            <a:headEnd/>
            <a:tailEnd/>
          </a:ln>
        </p:spPr>
        <p:txBody>
          <a:bodyPr wrap="none" lIns="80632" tIns="40316" rIns="80632" bIns="403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9708" name="Rectangle 13"/>
          <p:cNvSpPr>
            <a:spLocks/>
          </p:cNvSpPr>
          <p:nvPr/>
        </p:nvSpPr>
        <p:spPr bwMode="auto">
          <a:xfrm>
            <a:off x="1212166" y="1438031"/>
            <a:ext cx="2123078" cy="8508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rgbClr val="000000"/>
                </a:solidFill>
                <a:ea typeface="+mj-ea"/>
                <a:cs typeface="Arial" pitchFamily="34" charset="0"/>
              </a:rPr>
              <a:t>Mechanical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rgbClr val="000000"/>
                </a:solidFill>
                <a:ea typeface="+mj-ea"/>
                <a:cs typeface="Arial" pitchFamily="34" charset="0"/>
              </a:rPr>
              <a:t>Valve</a:t>
            </a:r>
            <a:endParaRPr lang="ja-JP" altLang="en-US" sz="2500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29709" name="Rectangle 14"/>
          <p:cNvSpPr>
            <a:spLocks/>
          </p:cNvSpPr>
          <p:nvPr/>
        </p:nvSpPr>
        <p:spPr bwMode="auto">
          <a:xfrm>
            <a:off x="5136290" y="1452922"/>
            <a:ext cx="1407282" cy="8508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0632" tIns="40316" rIns="80632" bIns="403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rgbClr val="000000"/>
                </a:solidFill>
                <a:ea typeface="+mj-ea"/>
                <a:cs typeface="Arial" pitchFamily="34" charset="0"/>
              </a:rPr>
              <a:t>Biological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rgbClr val="000000"/>
                </a:solidFill>
                <a:ea typeface="+mj-ea"/>
                <a:cs typeface="Arial" pitchFamily="34" charset="0"/>
              </a:rPr>
              <a:t>Valve</a:t>
            </a:r>
            <a:endParaRPr lang="ja-JP" altLang="en-US" sz="2500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29710" name="Rectangle 18"/>
          <p:cNvSpPr>
            <a:spLocks/>
          </p:cNvSpPr>
          <p:nvPr/>
        </p:nvSpPr>
        <p:spPr bwMode="auto">
          <a:xfrm>
            <a:off x="997283" y="3014911"/>
            <a:ext cx="2275918" cy="45395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0632" tIns="40316" rIns="80632" bIns="40316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b="1" dirty="0">
                <a:solidFill>
                  <a:srgbClr val="000000"/>
                </a:solidFill>
                <a:ea typeface="+mj-ea"/>
                <a:cs typeface="Arial" pitchFamily="34" charset="0"/>
              </a:rPr>
              <a:t>Excellent durability</a:t>
            </a:r>
          </a:p>
        </p:txBody>
      </p:sp>
      <p:sp>
        <p:nvSpPr>
          <p:cNvPr id="29711" name="Rectangle 28"/>
          <p:cNvSpPr>
            <a:spLocks/>
          </p:cNvSpPr>
          <p:nvPr/>
        </p:nvSpPr>
        <p:spPr bwMode="auto">
          <a:xfrm>
            <a:off x="4939046" y="2878766"/>
            <a:ext cx="3724859" cy="9124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b="1" dirty="0">
                <a:solidFill>
                  <a:srgbClr val="000000"/>
                </a:solidFill>
                <a:ea typeface="+mj-ea"/>
                <a:cs typeface="Arial" pitchFamily="34" charset="0"/>
              </a:rPr>
              <a:t>Anticoagulation therapy (warfarin) can be discontinued.</a:t>
            </a:r>
            <a:r>
              <a:rPr lang="ja-JP" altLang="en-US" b="1" dirty="0">
                <a:solidFill>
                  <a:srgbClr val="000000"/>
                </a:solidFill>
                <a:ea typeface="+mj-ea"/>
                <a:cs typeface="Arial" pitchFamily="34" charset="0"/>
              </a:rPr>
              <a:t>（</a:t>
            </a:r>
            <a:r>
              <a:rPr lang="en-US" altLang="ja-JP" b="1" dirty="0">
                <a:solidFill>
                  <a:srgbClr val="000000"/>
                </a:solidFill>
                <a:ea typeface="+mj-ea"/>
                <a:cs typeface="Arial" pitchFamily="34" charset="0"/>
              </a:rPr>
              <a:t>*</a:t>
            </a:r>
            <a:r>
              <a:rPr lang="ja-JP" altLang="en-US" b="1" dirty="0">
                <a:solidFill>
                  <a:srgbClr val="000000"/>
                </a:solidFill>
                <a:ea typeface="+mj-ea"/>
                <a:cs typeface="Arial" pitchFamily="34" charset="0"/>
              </a:rPr>
              <a:t>）</a:t>
            </a:r>
            <a:endParaRPr lang="en-US" altLang="ja-JP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29712" name="Rectangle 29"/>
          <p:cNvSpPr>
            <a:spLocks/>
          </p:cNvSpPr>
          <p:nvPr/>
        </p:nvSpPr>
        <p:spPr bwMode="auto">
          <a:xfrm>
            <a:off x="4939046" y="4486736"/>
            <a:ext cx="3724859" cy="63541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b="1" dirty="0">
                <a:solidFill>
                  <a:srgbClr val="000000"/>
                </a:solidFill>
                <a:ea typeface="+mj-ea"/>
                <a:cs typeface="Arial" pitchFamily="34" charset="0"/>
              </a:rPr>
              <a:t>Durability is limited (10-15 years) and may require re-replacement.</a:t>
            </a:r>
          </a:p>
        </p:txBody>
      </p:sp>
      <p:sp>
        <p:nvSpPr>
          <p:cNvPr id="29713" name="Rectangle 31"/>
          <p:cNvSpPr>
            <a:spLocks/>
          </p:cNvSpPr>
          <p:nvPr/>
        </p:nvSpPr>
        <p:spPr bwMode="auto">
          <a:xfrm>
            <a:off x="997283" y="4555960"/>
            <a:ext cx="3798888" cy="63541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80632" tIns="40316" rIns="80632" bIns="40316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b="1" dirty="0">
                <a:solidFill>
                  <a:srgbClr val="000000"/>
                </a:solidFill>
                <a:ea typeface="+mj-ea"/>
                <a:cs typeface="Arial" pitchFamily="34" charset="0"/>
              </a:rPr>
              <a:t>Anticoagulation therapy (warfarin) must be continued for life.</a:t>
            </a:r>
            <a:endParaRPr lang="ja-JP" altLang="en-US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29714" name="正方形/長方形 64"/>
          <p:cNvSpPr>
            <a:spLocks noChangeArrowheads="1"/>
          </p:cNvSpPr>
          <p:nvPr/>
        </p:nvSpPr>
        <p:spPr bwMode="auto">
          <a:xfrm>
            <a:off x="381000" y="3246438"/>
            <a:ext cx="3937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632" tIns="40316" rIns="80632" bIns="403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  <a:cs typeface="Arial" pitchFamily="34" charset="0"/>
              </a:rPr>
              <a:t>長</a:t>
            </a:r>
            <a:endParaRPr lang="en-US" altLang="ja-JP" b="1" dirty="0">
              <a:solidFill>
                <a:schemeClr val="bg1"/>
              </a:solidFill>
              <a:latin typeface="+mj-ea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  <a:cs typeface="Arial" pitchFamily="34" charset="0"/>
              </a:rPr>
              <a:t>所</a:t>
            </a:r>
          </a:p>
        </p:txBody>
      </p:sp>
      <p:sp>
        <p:nvSpPr>
          <p:cNvPr id="29715" name="正方形/長方形 65"/>
          <p:cNvSpPr>
            <a:spLocks noChangeArrowheads="1"/>
          </p:cNvSpPr>
          <p:nvPr/>
        </p:nvSpPr>
        <p:spPr bwMode="auto">
          <a:xfrm>
            <a:off x="96963" y="4571418"/>
            <a:ext cx="1355473" cy="38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32" tIns="40316" rIns="80632" bIns="403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ea typeface="+mj-ea"/>
                <a:cs typeface="Arial" pitchFamily="34" charset="0"/>
              </a:rPr>
              <a:t>Demerit</a:t>
            </a:r>
            <a:endParaRPr lang="ja-JP" altLang="en-US" sz="2000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pic>
        <p:nvPicPr>
          <p:cNvPr id="43025" name="図 17" descr="Regent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71" y="1368260"/>
            <a:ext cx="11604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878164" y="5870009"/>
            <a:ext cx="3643668" cy="512307"/>
          </a:xfrm>
          <a:prstGeom prst="rect">
            <a:avLst/>
          </a:prstGeom>
        </p:spPr>
        <p:txBody>
          <a:bodyPr wrap="square" lIns="80632" tIns="40316" rIns="80632" bIns="403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* However, anticoagulation therapy is required if there is atrial fibrillation.</a:t>
            </a:r>
            <a:endParaRPr lang="ja-JP" altLang="en-US" sz="14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58" y="1368260"/>
            <a:ext cx="1694447" cy="10201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6697" y="3014911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Merit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4624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>
            <a:spLocks noChangeArrowheads="1"/>
          </p:cNvSpPr>
          <p:nvPr/>
        </p:nvSpPr>
        <p:spPr bwMode="auto">
          <a:xfrm>
            <a:off x="311150" y="5091113"/>
            <a:ext cx="2870200" cy="928687"/>
          </a:xfrm>
          <a:prstGeom prst="rect">
            <a:avLst/>
          </a:prstGeom>
          <a:solidFill>
            <a:srgbClr val="CDE4FF"/>
          </a:solidFill>
          <a:ln w="25400">
            <a:noFill/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25000"/>
              </a:srgbClr>
            </a:outerShdw>
          </a:effectLst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36" name="正方形/長方形 35"/>
          <p:cNvSpPr>
            <a:spLocks noChangeArrowheads="1"/>
          </p:cNvSpPr>
          <p:nvPr/>
        </p:nvSpPr>
        <p:spPr bwMode="auto">
          <a:xfrm>
            <a:off x="3275013" y="5091113"/>
            <a:ext cx="5473700" cy="906462"/>
          </a:xfrm>
          <a:prstGeom prst="rect">
            <a:avLst/>
          </a:prstGeom>
          <a:solidFill>
            <a:srgbClr val="CCFFCC"/>
          </a:solidFill>
          <a:ln w="25400">
            <a:noFill/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25000"/>
              </a:srgbClr>
            </a:outerShdw>
          </a:effectLst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1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4036" name="タイトル 1"/>
          <p:cNvSpPr>
            <a:spLocks noGrp="1"/>
          </p:cNvSpPr>
          <p:nvPr>
            <p:ph type="ctrTitle"/>
          </p:nvPr>
        </p:nvSpPr>
        <p:spPr>
          <a:xfrm>
            <a:off x="304800" y="382588"/>
            <a:ext cx="8374063" cy="612775"/>
          </a:xfrm>
          <a:ln>
            <a:noFill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4000" dirty="0">
                <a:solidFill>
                  <a:srgbClr val="000000"/>
                </a:solidFill>
                <a:latin typeface="+mn-lt"/>
                <a:cs typeface="Arial" charset="0"/>
              </a:rPr>
              <a:t>Choice of Artificial Valves</a:t>
            </a:r>
            <a:endParaRPr lang="ja-JP" altLang="en-US" sz="40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6152" name="テキスト ボックス 9"/>
          <p:cNvSpPr txBox="1">
            <a:spLocks noChangeArrowheads="1"/>
          </p:cNvSpPr>
          <p:nvPr/>
        </p:nvSpPr>
        <p:spPr bwMode="auto">
          <a:xfrm>
            <a:off x="1447800" y="2206625"/>
            <a:ext cx="2589162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Under 65-yr old</a:t>
            </a:r>
            <a:endParaRPr lang="ja-JP" altLang="en-US" sz="28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153" name="テキスト ボックス 9"/>
          <p:cNvSpPr txBox="1">
            <a:spLocks noChangeArrowheads="1"/>
          </p:cNvSpPr>
          <p:nvPr/>
        </p:nvSpPr>
        <p:spPr bwMode="auto">
          <a:xfrm>
            <a:off x="6045200" y="2219325"/>
            <a:ext cx="2313318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Over 65-yr old</a:t>
            </a:r>
            <a:endParaRPr lang="ja-JP" altLang="en-US" sz="28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grpSp>
        <p:nvGrpSpPr>
          <p:cNvPr id="44039" name="Group 22"/>
          <p:cNvGrpSpPr>
            <a:grpSpLocks/>
          </p:cNvGrpSpPr>
          <p:nvPr/>
        </p:nvGrpSpPr>
        <p:grpSpPr bwMode="auto">
          <a:xfrm rot="5400000">
            <a:off x="4387850" y="-265112"/>
            <a:ext cx="546100" cy="4445000"/>
            <a:chOff x="1008" y="1632"/>
            <a:chExt cx="386" cy="768"/>
          </a:xfrm>
        </p:grpSpPr>
        <p:sp>
          <p:nvSpPr>
            <p:cNvPr id="6174" name="Line 18"/>
            <p:cNvSpPr>
              <a:spLocks noChangeShapeType="1"/>
            </p:cNvSpPr>
            <p:nvPr/>
          </p:nvSpPr>
          <p:spPr bwMode="auto">
            <a:xfrm>
              <a:off x="1152" y="1632"/>
              <a:ext cx="0" cy="7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5" name="Line 19"/>
            <p:cNvSpPr>
              <a:spLocks noChangeShapeType="1"/>
            </p:cNvSpPr>
            <p:nvPr/>
          </p:nvSpPr>
          <p:spPr bwMode="auto">
            <a:xfrm>
              <a:off x="1149" y="1632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6" name="Line 20"/>
            <p:cNvSpPr>
              <a:spLocks noChangeShapeType="1"/>
            </p:cNvSpPr>
            <p:nvPr/>
          </p:nvSpPr>
          <p:spPr bwMode="auto">
            <a:xfrm>
              <a:off x="1154" y="2400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>
              <a:off x="1008" y="2018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6155" name="テキスト ボックス 9"/>
          <p:cNvSpPr txBox="1">
            <a:spLocks noChangeArrowheads="1"/>
          </p:cNvSpPr>
          <p:nvPr/>
        </p:nvSpPr>
        <p:spPr bwMode="auto">
          <a:xfrm>
            <a:off x="5688263" y="2860675"/>
            <a:ext cx="2753896" cy="584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Patients without risk factors for thromboembolism.</a:t>
            </a:r>
            <a:endParaRPr lang="ja-JP" altLang="en-US" sz="16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156" name="テキスト ボックス 9"/>
          <p:cNvSpPr txBox="1">
            <a:spLocks noChangeArrowheads="1"/>
          </p:cNvSpPr>
          <p:nvPr/>
        </p:nvSpPr>
        <p:spPr bwMode="auto">
          <a:xfrm>
            <a:off x="4175125" y="1173163"/>
            <a:ext cx="736347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>
                <a:solidFill>
                  <a:srgbClr val="000000"/>
                </a:solidFill>
                <a:ea typeface="+mj-ea"/>
                <a:cs typeface="Arial" pitchFamily="34" charset="0"/>
              </a:rPr>
              <a:t>Age</a:t>
            </a:r>
          </a:p>
        </p:txBody>
      </p:sp>
      <p:grpSp>
        <p:nvGrpSpPr>
          <p:cNvPr id="44042" name="Group 22"/>
          <p:cNvGrpSpPr>
            <a:grpSpLocks/>
          </p:cNvGrpSpPr>
          <p:nvPr/>
        </p:nvGrpSpPr>
        <p:grpSpPr bwMode="auto">
          <a:xfrm rot="5400000">
            <a:off x="2245518" y="1523207"/>
            <a:ext cx="614363" cy="2971800"/>
            <a:chOff x="1008" y="1632"/>
            <a:chExt cx="386" cy="768"/>
          </a:xfrm>
        </p:grpSpPr>
        <p:sp>
          <p:nvSpPr>
            <p:cNvPr id="6170" name="Line 18"/>
            <p:cNvSpPr>
              <a:spLocks noChangeShapeType="1"/>
            </p:cNvSpPr>
            <p:nvPr/>
          </p:nvSpPr>
          <p:spPr bwMode="auto">
            <a:xfrm>
              <a:off x="1152" y="1632"/>
              <a:ext cx="0" cy="7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1" name="Line 19"/>
            <p:cNvSpPr>
              <a:spLocks noChangeShapeType="1"/>
            </p:cNvSpPr>
            <p:nvPr/>
          </p:nvSpPr>
          <p:spPr bwMode="auto">
            <a:xfrm>
              <a:off x="1150" y="1632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2" name="Line 20"/>
            <p:cNvSpPr>
              <a:spLocks noChangeShapeType="1"/>
            </p:cNvSpPr>
            <p:nvPr/>
          </p:nvSpPr>
          <p:spPr bwMode="auto">
            <a:xfrm>
              <a:off x="1154" y="2400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73" name="Line 21"/>
            <p:cNvSpPr>
              <a:spLocks noChangeShapeType="1"/>
            </p:cNvSpPr>
            <p:nvPr/>
          </p:nvSpPr>
          <p:spPr bwMode="auto">
            <a:xfrm>
              <a:off x="1008" y="2046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6158" name="テキスト ボックス 9"/>
          <p:cNvSpPr txBox="1">
            <a:spLocks noChangeArrowheads="1"/>
          </p:cNvSpPr>
          <p:nvPr/>
        </p:nvSpPr>
        <p:spPr bwMode="auto">
          <a:xfrm>
            <a:off x="153987" y="3320216"/>
            <a:ext cx="1825625" cy="584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Anticoagulation therapy is possible.</a:t>
            </a:r>
            <a:endParaRPr lang="ja-JP" altLang="en-US" sz="16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159" name="テキスト ボックス 9"/>
          <p:cNvSpPr txBox="1">
            <a:spLocks noChangeArrowheads="1"/>
          </p:cNvSpPr>
          <p:nvPr/>
        </p:nvSpPr>
        <p:spPr bwMode="auto">
          <a:xfrm>
            <a:off x="2132542" y="3309922"/>
            <a:ext cx="3494155" cy="1323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Anticoagulation therapy is not possible, or when a biological valve is selected after a detailed discussion of the risks of anticoagulation therapy and future reoperation.</a:t>
            </a:r>
            <a:endParaRPr lang="ja-JP" altLang="en-US" sz="16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160" name="Rectangle 14"/>
          <p:cNvSpPr>
            <a:spLocks/>
          </p:cNvSpPr>
          <p:nvPr/>
        </p:nvSpPr>
        <p:spPr bwMode="auto">
          <a:xfrm>
            <a:off x="4924425" y="5121760"/>
            <a:ext cx="1404544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Biological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Valve</a:t>
            </a:r>
            <a:endParaRPr lang="ja-JP" altLang="en-US" sz="24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162" name="Rectangle 13"/>
          <p:cNvSpPr>
            <a:spLocks/>
          </p:cNvSpPr>
          <p:nvPr/>
        </p:nvSpPr>
        <p:spPr bwMode="auto">
          <a:xfrm>
            <a:off x="391359" y="5137161"/>
            <a:ext cx="1649611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Mechanical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00000"/>
                </a:solidFill>
                <a:ea typeface="+mj-ea"/>
                <a:cs typeface="Arial" pitchFamily="34" charset="0"/>
              </a:rPr>
              <a:t>Valve</a:t>
            </a:r>
            <a:endParaRPr lang="ja-JP" altLang="en-US" sz="2400" b="1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pic>
        <p:nvPicPr>
          <p:cNvPr id="44048" name="図 17" descr="Regent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49" y="5121760"/>
            <a:ext cx="969862" cy="8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直線矢印コネクタ 32"/>
          <p:cNvCxnSpPr>
            <a:cxnSpLocks/>
            <a:stCxn id="6158" idx="2"/>
          </p:cNvCxnSpPr>
          <p:nvPr/>
        </p:nvCxnSpPr>
        <p:spPr>
          <a:xfrm flipH="1">
            <a:off x="1060450" y="3904987"/>
            <a:ext cx="6350" cy="110675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6892925" y="3445446"/>
            <a:ext cx="6350" cy="156152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5400000">
            <a:off x="3855244" y="4845844"/>
            <a:ext cx="360362" cy="635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33" y="5121761"/>
            <a:ext cx="1388199" cy="8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98061" y="285019"/>
            <a:ext cx="7772400" cy="978297"/>
          </a:xfrm>
        </p:spPr>
        <p:txBody>
          <a:bodyPr/>
          <a:lstStyle/>
          <a:p>
            <a:r>
              <a:rPr lang="en-US" dirty="0"/>
              <a:t>Aortic Valve Replacement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AV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1634" y="1584158"/>
            <a:ext cx="5769308" cy="43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251</Words>
  <Application>Microsoft Office PowerPoint</Application>
  <PresentationFormat>On-screen Show (4:3)</PresentationFormat>
  <Paragraphs>58</Paragraphs>
  <Slides>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ＭＳ Ｐゴシック</vt:lpstr>
      <vt:lpstr>メイリオ</vt:lpstr>
      <vt:lpstr>Arial</vt:lpstr>
      <vt:lpstr>Calibri</vt:lpstr>
      <vt:lpstr>ホワイト</vt:lpstr>
      <vt:lpstr>Image</vt:lpstr>
      <vt:lpstr>Aortic Valve Replacement</vt:lpstr>
      <vt:lpstr>Aortic Valve</vt:lpstr>
      <vt:lpstr>Aortic Valve Stenosis</vt:lpstr>
      <vt:lpstr>Natural Prognosis of Patients with Aortic Valve Stenosis</vt:lpstr>
      <vt:lpstr>Aortic Valve Replacement</vt:lpstr>
      <vt:lpstr>Types and Characteristics of Artificial Valves</vt:lpstr>
      <vt:lpstr>Choice of Artificial Valves</vt:lpstr>
      <vt:lpstr>Aortic Valve Replacement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冠動脈バイパス術</dc:title>
  <dc:creator>津久井 宏行</dc:creator>
  <cp:lastModifiedBy>Alex Yoshida</cp:lastModifiedBy>
  <cp:revision>37</cp:revision>
  <dcterms:created xsi:type="dcterms:W3CDTF">2014-11-09T01:05:21Z</dcterms:created>
  <dcterms:modified xsi:type="dcterms:W3CDTF">2020-04-29T15:13:46Z</dcterms:modified>
</cp:coreProperties>
</file>