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2" r:id="rId4"/>
    <p:sldId id="275" r:id="rId5"/>
    <p:sldId id="273" r:id="rId6"/>
    <p:sldId id="277" r:id="rId7"/>
    <p:sldId id="274" r:id="rId8"/>
    <p:sldId id="276" r:id="rId9"/>
    <p:sldId id="278" r:id="rId10"/>
    <p:sldId id="279" r:id="rId11"/>
    <p:sldId id="280" r:id="rId12"/>
    <p:sldId id="282" r:id="rId13"/>
    <p:sldId id="281" r:id="rId14"/>
    <p:sldId id="283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2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1" d="100"/>
          <a:sy n="81" d="100"/>
        </p:scale>
        <p:origin x="1498" y="72"/>
      </p:cViewPr>
      <p:guideLst>
        <p:guide orient="horz" pos="2147"/>
        <p:guide pos="24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75867"/>
            <a:ext cx="7772400" cy="913469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17841" y="1803400"/>
            <a:ext cx="6400800" cy="1752600"/>
          </a:xfrm>
        </p:spPr>
        <p:txBody>
          <a:bodyPr/>
          <a:lstStyle>
            <a:lvl1pPr marL="457200" indent="-457200" algn="l">
              <a:buFont typeface="Arial"/>
              <a:buChar char="•"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093-BEBE-1342-BA5A-9302A10C9F84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/>
              <a:t>東京女子医科大学</a:t>
            </a:r>
            <a:endParaRPr kumimoji="1" lang="en-US" altLang="ja-JP" dirty="0"/>
          </a:p>
          <a:p>
            <a:r>
              <a:rPr kumimoji="1" lang="ja-JP" altLang="en-US" dirty="0"/>
              <a:t>心臓血管外科</a:t>
            </a:r>
          </a:p>
        </p:txBody>
      </p:sp>
    </p:spTree>
    <p:extLst>
      <p:ext uri="{BB962C8B-B14F-4D97-AF65-F5344CB8AC3E}">
        <p14:creationId xmlns:p14="http://schemas.microsoft.com/office/powerpoint/2010/main" val="42294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3093-BEBE-1342-BA5A-9302A10C9F84}" type="datetimeFigureOut">
              <a:rPr kumimoji="1" lang="ja-JP" altLang="en-US" smtClean="0"/>
              <a:t>2020/4/29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756221" y="6348377"/>
            <a:ext cx="1450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ja-JP" altLang="en-US" dirty="0"/>
              <a:t>東京女子医科大学</a:t>
            </a:r>
            <a:endParaRPr lang="en-US" altLang="ja-JP" dirty="0"/>
          </a:p>
          <a:p>
            <a:r>
              <a:rPr lang="ja-JP" altLang="en-US" dirty="0"/>
              <a:t>心臓血管外科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648450" y="63483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61509284"/>
              </p:ext>
            </p:extLst>
          </p:nvPr>
        </p:nvGraphicFramePr>
        <p:xfrm>
          <a:off x="8293879" y="6126163"/>
          <a:ext cx="764171" cy="673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Image" r:id="rId4" imgW="4866926" imgH="4307801" progId="">
                  <p:embed/>
                </p:oleObj>
              </mc:Choice>
              <mc:Fallback>
                <p:oleObj name="Image" r:id="rId4" imgW="4866926" imgH="430780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3879" y="6126163"/>
                        <a:ext cx="764171" cy="673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33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741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ja-JP" sz="5400" dirty="0"/>
              <a:t>Complications Associated With Heart Surgery</a:t>
            </a:r>
            <a:endParaRPr kumimoji="1" lang="ja-JP" altLang="en-US" sz="5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92944" y="4381669"/>
            <a:ext cx="46227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/>
              <a:t>Tokyo Women’s Medical University</a:t>
            </a:r>
          </a:p>
          <a:p>
            <a:pPr algn="ctr"/>
            <a:r>
              <a:rPr lang="en-US" sz="2400" dirty="0"/>
              <a:t>Cardiovascular Surgery Department</a:t>
            </a:r>
            <a:endParaRPr lang="en-US" altLang="ja-JP" sz="2400" dirty="0"/>
          </a:p>
          <a:p>
            <a:pPr algn="ctr"/>
            <a:r>
              <a:rPr lang="en-US" altLang="ja-JP" sz="2400" dirty="0"/>
              <a:t>Hiroyuki </a:t>
            </a:r>
            <a:r>
              <a:rPr lang="en-US" altLang="ja-JP" sz="2400" dirty="0" err="1"/>
              <a:t>Tsukui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86904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Impeded Blood Flow in Lower Limbs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84207" y="1803400"/>
            <a:ext cx="7409671" cy="3629378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Narrowing of blood vessels </a:t>
            </a:r>
            <a:r>
              <a:rPr lang="en-US" altLang="ja-JP" dirty="0"/>
              <a:t>associated with arteriosclerosis</a:t>
            </a:r>
            <a:endParaRPr kumimoji="1" lang="en-US" altLang="ja-JP" dirty="0"/>
          </a:p>
          <a:p>
            <a:r>
              <a:rPr lang="en-US" dirty="0"/>
              <a:t>Intra-aortic balloon pump</a:t>
            </a:r>
            <a:r>
              <a:rPr lang="ja-JP" altLang="en-US" dirty="0"/>
              <a:t>、</a:t>
            </a:r>
            <a:r>
              <a:rPr lang="en-US" dirty="0"/>
              <a:t> Reduction of blood flow due to percutaneous cardiopulmonary support device</a:t>
            </a:r>
            <a:endParaRPr lang="ja-JP" altLang="en-US" dirty="0"/>
          </a:p>
          <a:p>
            <a:r>
              <a:rPr lang="en-US" altLang="ja-JP" dirty="0"/>
              <a:t>Necrosis associated with lower limb ischemia</a:t>
            </a:r>
            <a:endParaRPr lang="ja-JP" altLang="en-US" dirty="0"/>
          </a:p>
          <a:p>
            <a:r>
              <a:rPr lang="en-US" dirty="0"/>
              <a:t>Kidney failure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58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Other Complications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7222" y="1803399"/>
            <a:ext cx="7627056" cy="350943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Unexpected complications</a:t>
            </a:r>
            <a:endParaRPr kumimoji="1" lang="en-US" altLang="ja-JP" dirty="0"/>
          </a:p>
          <a:p>
            <a:r>
              <a:rPr lang="en-US" altLang="ja-JP" dirty="0"/>
              <a:t>In the case of emergency surgery, it is difficult to avoid danger because preoperative scrutiny is insufficient.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In the unlikely event it happens, each case will be explained at that time.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707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</a:t>
            </a:r>
            <a:r>
              <a:rPr lang="en-US" dirty="0"/>
              <a:t>ostoperative Course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4765" y="1658256"/>
            <a:ext cx="7983435" cy="4322763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Length of stay at ICU depends on the patient's condition.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When the patient's condition has settled down, s/he will be moved to the general ward on the 4th floor.</a:t>
            </a:r>
          </a:p>
          <a:p>
            <a:endParaRPr kumimoji="1" lang="en-US" altLang="ja-JP" dirty="0"/>
          </a:p>
          <a:p>
            <a:r>
              <a:rPr lang="en-US" altLang="ja-JP" dirty="0"/>
              <a:t>Blood test, X-ray, </a:t>
            </a:r>
            <a:r>
              <a:rPr lang="en-US" dirty="0"/>
              <a:t>fluid intake restriction, medication</a:t>
            </a:r>
            <a:endParaRPr lang="en-US" altLang="ja-JP" dirty="0"/>
          </a:p>
          <a:p>
            <a:endParaRPr lang="en-US" altLang="ja-JP" dirty="0"/>
          </a:p>
          <a:p>
            <a:r>
              <a:rPr lang="en-US" dirty="0"/>
              <a:t>Rehabilitation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Discharge, transfer to another medical facility</a:t>
            </a:r>
          </a:p>
        </p:txBody>
      </p:sp>
    </p:spTree>
    <p:extLst>
      <p:ext uri="{BB962C8B-B14F-4D97-AF65-F5344CB8AC3E}">
        <p14:creationId xmlns:p14="http://schemas.microsoft.com/office/powerpoint/2010/main" val="159011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Day of Surgery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5056" y="1803399"/>
            <a:ext cx="8043333" cy="3636433"/>
          </a:xfrm>
        </p:spPr>
        <p:txBody>
          <a:bodyPr>
            <a:normAutofit/>
          </a:bodyPr>
          <a:lstStyle/>
          <a:p>
            <a:r>
              <a:rPr lang="en-US" altLang="ja-JP" dirty="0"/>
              <a:t>Emergency surgery may be performed depending on the patient's condition.</a:t>
            </a:r>
          </a:p>
          <a:p>
            <a:endParaRPr kumimoji="1" lang="en-US" altLang="ja-JP" dirty="0"/>
          </a:p>
          <a:p>
            <a:r>
              <a:rPr lang="en-US" altLang="ja-JP" dirty="0"/>
              <a:t>Surgery date and time may be changed depending on the condition of other patients.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580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Ending </a:t>
            </a:r>
            <a:r>
              <a:rPr kumimoji="1" lang="en-US" altLang="ja-JP" dirty="0"/>
              <a:t>words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5667" y="1478843"/>
            <a:ext cx="8423809" cy="4250268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/>
              <a:t>If you have any questions, don't hesitate to ask at any time.</a:t>
            </a:r>
            <a:r>
              <a:rPr kumimoji="1" lang="ja-JP" altLang="en-US" dirty="0"/>
              <a:t> 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Please discuss t</a:t>
            </a:r>
            <a:r>
              <a:rPr lang="en-US" dirty="0"/>
              <a:t>horoughly</a:t>
            </a:r>
            <a:r>
              <a:rPr lang="en-US" altLang="ja-JP" dirty="0"/>
              <a:t> among the patient (you) and the family before deciding whether to have surgery.</a:t>
            </a:r>
            <a:r>
              <a:rPr kumimoji="1" lang="ja-JP" altLang="en-US" dirty="0"/>
              <a:t> 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You can change your mind until just before surgery.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We wish you a quick recovery.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724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479425"/>
            <a:ext cx="7772400" cy="82232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Heart Surgery in Japan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635125"/>
            <a:ext cx="8023000" cy="4491038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kumimoji="1" lang="en-US" altLang="ja-JP" dirty="0"/>
              <a:t>60,000 operations </a:t>
            </a:r>
            <a:r>
              <a:rPr lang="en-US" altLang="ja-JP" dirty="0"/>
              <a:t>a year</a:t>
            </a:r>
            <a:endParaRPr kumimoji="1" lang="en-US" altLang="ja-JP" dirty="0"/>
          </a:p>
          <a:p>
            <a:pPr marL="457200" indent="-457200" algn="l">
              <a:buFont typeface="Arial"/>
              <a:buChar char="•"/>
            </a:pPr>
            <a:endParaRPr kumimoji="1" lang="en-US" altLang="ja-JP" dirty="0"/>
          </a:p>
          <a:p>
            <a:pPr marL="457200" indent="-457200" algn="l">
              <a:buFont typeface="Arial"/>
              <a:buChar char="•"/>
            </a:pPr>
            <a:r>
              <a:rPr lang="en-US" altLang="ja-JP" dirty="0"/>
              <a:t>At about 500 hospitals</a:t>
            </a:r>
          </a:p>
          <a:p>
            <a:pPr marL="457200" indent="-457200" algn="l">
              <a:buFont typeface="Arial"/>
              <a:buChar char="•"/>
            </a:pPr>
            <a:endParaRPr lang="en-US" altLang="ja-JP" dirty="0"/>
          </a:p>
          <a:p>
            <a:r>
              <a:rPr lang="en-US" altLang="ja-JP" dirty="0"/>
              <a:t>Japanese cardiovascular surgery database allows predicting risks before surgery</a:t>
            </a:r>
          </a:p>
          <a:p>
            <a:pPr marL="457200" indent="-457200" algn="l">
              <a:buFont typeface="Arial"/>
              <a:buChar char="•"/>
            </a:pPr>
            <a:endParaRPr lang="en-US" altLang="ja-JP" dirty="0"/>
          </a:p>
          <a:p>
            <a:r>
              <a:rPr lang="en-US" altLang="ja-JP" dirty="0"/>
              <a:t>Even if the same surgery is performed, the risk varies depending on the preoperative condition of the patient.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004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7815"/>
            <a:ext cx="7772400" cy="797630"/>
          </a:xfrm>
        </p:spPr>
        <p:txBody>
          <a:bodyPr/>
          <a:lstStyle/>
          <a:p>
            <a:r>
              <a:rPr kumimoji="1" lang="en-US" altLang="ja-JP" dirty="0"/>
              <a:t>Bleeding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3334" y="1536700"/>
            <a:ext cx="8283222" cy="437585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Heparin (anticoagulant) is used when cardiopulmonary bypass is being used.</a:t>
            </a:r>
            <a:endParaRPr kumimoji="1" lang="en-US" altLang="ja-JP" dirty="0"/>
          </a:p>
          <a:p>
            <a:r>
              <a:rPr lang="en-US" altLang="ja-JP" dirty="0"/>
              <a:t>Anticoagulants and antiplatelets that were taken before surgery</a:t>
            </a:r>
            <a:endParaRPr kumimoji="1" lang="en-US" altLang="ja-JP" dirty="0"/>
          </a:p>
          <a:p>
            <a:r>
              <a:rPr lang="en-US" altLang="ja-JP" dirty="0"/>
              <a:t>Platelet count and coagulation factor decreases compared to before surgery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Use autotransfusion device</a:t>
            </a:r>
          </a:p>
          <a:p>
            <a:endParaRPr lang="en-US" altLang="ja-JP" dirty="0"/>
          </a:p>
          <a:p>
            <a:r>
              <a:rPr lang="en-US" dirty="0"/>
              <a:t>Emergent thoracotomy</a:t>
            </a:r>
            <a:r>
              <a:rPr lang="ja-JP" altLang="en-US" dirty="0"/>
              <a:t> </a:t>
            </a:r>
            <a:r>
              <a:rPr lang="en-US" dirty="0"/>
              <a:t>hemostasis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8705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Transfusion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1056" y="1241779"/>
            <a:ext cx="8494888" cy="5214054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Extreme anemia burdens the heart</a:t>
            </a:r>
            <a:endParaRPr kumimoji="1" lang="en-US" altLang="ja-JP" dirty="0"/>
          </a:p>
          <a:p>
            <a:r>
              <a:rPr lang="en-US" altLang="ja-JP" dirty="0"/>
              <a:t>Proper blood transfusion is safer if necessary</a:t>
            </a:r>
          </a:p>
          <a:p>
            <a:endParaRPr kumimoji="1" lang="en-US" altLang="ja-JP" dirty="0"/>
          </a:p>
          <a:p>
            <a:r>
              <a:rPr lang="en-US" altLang="ja-JP" dirty="0"/>
              <a:t>Infectious diseases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Hepatitis, AIDS, etc.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Unknown virus</a:t>
            </a:r>
          </a:p>
          <a:p>
            <a:endParaRPr kumimoji="1" lang="en-US" altLang="ja-JP" dirty="0"/>
          </a:p>
          <a:p>
            <a:r>
              <a:rPr lang="en-US" altLang="ja-JP" dirty="0"/>
              <a:t>Allergic reaction</a:t>
            </a:r>
            <a:endParaRPr kumimoji="1" lang="en-US" altLang="ja-JP" dirty="0"/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Possible brain damage due to </a:t>
            </a:r>
            <a:r>
              <a:rPr lang="en-US" dirty="0">
                <a:solidFill>
                  <a:schemeClr val="tx1"/>
                </a:solidFill>
              </a:rPr>
              <a:t>anaphylactic shock</a:t>
            </a:r>
            <a:endParaRPr lang="en-US" altLang="ja-JP" dirty="0">
              <a:solidFill>
                <a:schemeClr val="tx1"/>
              </a:solidFill>
            </a:endParaRP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Usually avoidable by appropriate measures</a:t>
            </a:r>
            <a:endParaRPr kumimoji="1"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5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Postoperative </a:t>
            </a:r>
            <a:r>
              <a:rPr lang="en-US" altLang="ja-JP" dirty="0"/>
              <a:t>H</a:t>
            </a:r>
            <a:r>
              <a:rPr kumimoji="1" lang="en-US" altLang="ja-JP" dirty="0"/>
              <a:t>eart Failure, M</a:t>
            </a:r>
            <a:r>
              <a:rPr lang="en-US" dirty="0"/>
              <a:t>yocardial Infarction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3601" y="1704622"/>
            <a:ext cx="6928556" cy="4322763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After stopping and restarting the heart</a:t>
            </a:r>
            <a:r>
              <a:rPr lang="en-US" altLang="ja-JP" dirty="0"/>
              <a:t>, its contraction force decreases.</a:t>
            </a:r>
            <a:endParaRPr kumimoji="1" lang="en-US" altLang="ja-JP" dirty="0"/>
          </a:p>
          <a:p>
            <a:r>
              <a:rPr lang="en-US" altLang="ja-JP" dirty="0"/>
              <a:t>The heart cannot supply the necessary blood to the body.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dirty="0"/>
              <a:t>Cardiotonic agent</a:t>
            </a:r>
            <a:endParaRPr kumimoji="1" lang="en-US" altLang="ja-JP" dirty="0"/>
          </a:p>
          <a:p>
            <a:r>
              <a:rPr lang="en-US" dirty="0"/>
              <a:t>Intra-aortic balloon pump</a:t>
            </a:r>
            <a:endParaRPr lang="en-US" altLang="ja-JP" dirty="0"/>
          </a:p>
          <a:p>
            <a:r>
              <a:rPr lang="en-US" dirty="0"/>
              <a:t>Percutaneous cardiopulmonary support device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597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Failure of Important Organ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24214" y="1408288"/>
            <a:ext cx="7069665" cy="4468989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Brain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Stroke, </a:t>
            </a:r>
            <a:r>
              <a:rPr lang="en-US" dirty="0">
                <a:solidFill>
                  <a:schemeClr val="tx1"/>
                </a:solidFill>
              </a:rPr>
              <a:t>cerebral hemorrhage</a:t>
            </a:r>
            <a:endParaRPr lang="en-US" altLang="ja-JP" dirty="0">
              <a:solidFill>
                <a:schemeClr val="tx1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brain paralysis, impaired consciousness, vegetative state, brain dead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algn="l"/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lang="en-US" altLang="ja-JP" dirty="0"/>
              <a:t>Lung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Pneumonia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Long-term </a:t>
            </a:r>
            <a:r>
              <a:rPr lang="en-US" dirty="0">
                <a:solidFill>
                  <a:schemeClr val="tx1"/>
                </a:solidFill>
              </a:rPr>
              <a:t>ventilator</a:t>
            </a:r>
            <a:endParaRPr lang="en-US" altLang="ja-JP" dirty="0">
              <a:solidFill>
                <a:schemeClr val="tx1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Tracheotomy</a:t>
            </a:r>
            <a:endParaRPr lang="en-US" altLang="ja-JP" dirty="0">
              <a:solidFill>
                <a:schemeClr val="tx1"/>
              </a:solidFill>
            </a:endParaRP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Pleural effusion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662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Failure of Important Organ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6142" y="1260121"/>
            <a:ext cx="6662057" cy="519571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Kidney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Anuria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Uremia</a:t>
            </a:r>
          </a:p>
          <a:p>
            <a:pPr lvl="1" algn="l"/>
            <a:r>
              <a:rPr lang="en-US" altLang="ja-JP" dirty="0">
                <a:solidFill>
                  <a:srgbClr val="000000"/>
                </a:solidFill>
              </a:rPr>
              <a:t>Dialysis</a:t>
            </a:r>
          </a:p>
          <a:p>
            <a:pPr lvl="1" algn="l"/>
            <a:endParaRPr lang="en-US" altLang="ja-JP" dirty="0"/>
          </a:p>
          <a:p>
            <a:r>
              <a:rPr lang="en-US" altLang="ja-JP" dirty="0"/>
              <a:t>Liver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Jaundice</a:t>
            </a:r>
            <a:endParaRPr lang="en-US" altLang="ja-JP" dirty="0">
              <a:solidFill>
                <a:schemeClr val="tx1"/>
              </a:solidFill>
            </a:endParaRPr>
          </a:p>
          <a:p>
            <a:pPr lvl="1" algn="l"/>
            <a:endParaRPr lang="en-US" altLang="ja-JP" dirty="0"/>
          </a:p>
          <a:p>
            <a:r>
              <a:rPr lang="en-US" altLang="ja-JP" dirty="0"/>
              <a:t>Digestive tract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sz="2800" dirty="0"/>
              <a:t>I</a:t>
            </a:r>
            <a:r>
              <a:rPr lang="en-US" sz="2800" dirty="0"/>
              <a:t>ntestinal blockage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	Peptic ulcer, </a:t>
            </a:r>
            <a:r>
              <a:rPr lang="en-US" sz="2800" dirty="0"/>
              <a:t>Gastrointestinal perforation</a:t>
            </a:r>
            <a:endParaRPr lang="en-US" altLang="ja-JP" sz="2800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64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0645"/>
            <a:ext cx="7772400" cy="913469"/>
          </a:xfrm>
        </p:spPr>
        <p:txBody>
          <a:bodyPr/>
          <a:lstStyle/>
          <a:p>
            <a:r>
              <a:rPr lang="en-US" dirty="0"/>
              <a:t>Infectious Diseases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57780" y="1198563"/>
            <a:ext cx="6596406" cy="52240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Pneumonia</a:t>
            </a:r>
            <a:endParaRPr kumimoji="1" lang="en-US" altLang="ja-JP" dirty="0"/>
          </a:p>
          <a:p>
            <a:r>
              <a:rPr lang="en-US" dirty="0"/>
              <a:t>Surgical wound infection</a:t>
            </a:r>
            <a:endParaRPr lang="en-US" altLang="ja-JP" dirty="0"/>
          </a:p>
          <a:p>
            <a:r>
              <a:rPr lang="en-US" dirty="0"/>
              <a:t>Mediastinitis</a:t>
            </a:r>
            <a:endParaRPr lang="en-US" altLang="ja-JP" dirty="0"/>
          </a:p>
          <a:p>
            <a:r>
              <a:rPr lang="en-US" dirty="0"/>
              <a:t>Endocarditis</a:t>
            </a:r>
            <a:endParaRPr kumimoji="1" lang="en-US" altLang="ja-JP" dirty="0"/>
          </a:p>
          <a:p>
            <a:r>
              <a:rPr lang="en-US" dirty="0"/>
              <a:t>Urinary tract infection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Immune weakness associated with surgery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Pre-op</a:t>
            </a:r>
            <a:r>
              <a:rPr lang="ja-JP" altLang="en-US" dirty="0"/>
              <a:t>：</a:t>
            </a:r>
            <a:r>
              <a:rPr lang="en-US" altLang="ja-JP" dirty="0"/>
              <a:t>Wipe/Wash clean</a:t>
            </a:r>
          </a:p>
          <a:p>
            <a:r>
              <a:rPr lang="en-US" altLang="ja-JP" dirty="0"/>
              <a:t>During surgery</a:t>
            </a:r>
            <a:r>
              <a:rPr lang="ja-JP" altLang="en-US" dirty="0"/>
              <a:t>：</a:t>
            </a:r>
            <a:r>
              <a:rPr lang="en-US" altLang="ja-JP" dirty="0"/>
              <a:t>Clean surgical procedures</a:t>
            </a:r>
          </a:p>
          <a:p>
            <a:r>
              <a:rPr kumimoji="1" lang="en-US" altLang="ja-JP" dirty="0"/>
              <a:t>Post-op</a:t>
            </a:r>
            <a:r>
              <a:rPr kumimoji="1" lang="ja-JP" altLang="en-US" dirty="0"/>
              <a:t>：</a:t>
            </a:r>
            <a:r>
              <a:rPr lang="en-US" dirty="0"/>
              <a:t> Antibiotic, Globulin preparations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43578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Arrhythmia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0944" y="1803399"/>
            <a:ext cx="8417278" cy="4052711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Arrhythmia occurs frequently in the early postoperative period.</a:t>
            </a:r>
            <a:endParaRPr kumimoji="1" lang="en-US" altLang="ja-JP" dirty="0"/>
          </a:p>
          <a:p>
            <a:r>
              <a:rPr lang="en-US" altLang="ja-JP" dirty="0"/>
              <a:t>It</a:t>
            </a:r>
            <a:r>
              <a:rPr lang="ja-JP" altLang="en-US" dirty="0"/>
              <a:t> </a:t>
            </a:r>
            <a:r>
              <a:rPr lang="en-US" altLang="ja-JP" dirty="0"/>
              <a:t>ranges from observable to lethal.</a:t>
            </a:r>
          </a:p>
          <a:p>
            <a:endParaRPr kumimoji="1" lang="en-US" altLang="ja-JP" dirty="0"/>
          </a:p>
          <a:p>
            <a:r>
              <a:rPr lang="en-US" altLang="ja-JP" dirty="0"/>
              <a:t>Monitor with ECG.</a:t>
            </a:r>
          </a:p>
          <a:p>
            <a:endParaRPr lang="en-US" altLang="ja-JP" dirty="0"/>
          </a:p>
          <a:p>
            <a:r>
              <a:rPr lang="en-US" dirty="0"/>
              <a:t>Antiarrhythmic drug, Electrical shock</a:t>
            </a:r>
            <a:endParaRPr kumimoji="1" lang="en-US" altLang="ja-JP" dirty="0"/>
          </a:p>
          <a:p>
            <a:r>
              <a:rPr lang="en-US" dirty="0"/>
              <a:t>Implant a pacemaker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60751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488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ホワイト</vt:lpstr>
      <vt:lpstr>Image</vt:lpstr>
      <vt:lpstr>Complications Associated With Heart Surgery</vt:lpstr>
      <vt:lpstr>Heart Surgery in Japan</vt:lpstr>
      <vt:lpstr>Bleeding</vt:lpstr>
      <vt:lpstr>Transfusion</vt:lpstr>
      <vt:lpstr>Postoperative Heart Failure, Myocardial Infarction</vt:lpstr>
      <vt:lpstr>Failure of Important Organ</vt:lpstr>
      <vt:lpstr>Failure of Important Organ</vt:lpstr>
      <vt:lpstr>Infectious Diseases</vt:lpstr>
      <vt:lpstr>Arrhythmia</vt:lpstr>
      <vt:lpstr>Impeded Blood Flow in Lower Limbs</vt:lpstr>
      <vt:lpstr>Other Complications</vt:lpstr>
      <vt:lpstr>Postoperative Course</vt:lpstr>
      <vt:lpstr>Day of Surgery</vt:lpstr>
      <vt:lpstr>Ending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冠動脈バイパス術</dc:title>
  <dc:creator>津久井 宏行</dc:creator>
  <cp:lastModifiedBy>Alex Yoshida</cp:lastModifiedBy>
  <cp:revision>52</cp:revision>
  <dcterms:created xsi:type="dcterms:W3CDTF">2014-11-09T01:05:21Z</dcterms:created>
  <dcterms:modified xsi:type="dcterms:W3CDTF">2020-04-29T15:20:03Z</dcterms:modified>
</cp:coreProperties>
</file>